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6" r:id="rId2"/>
    <p:sldId id="438" r:id="rId3"/>
    <p:sldId id="360" r:id="rId4"/>
    <p:sldId id="430" r:id="rId5"/>
    <p:sldId id="431" r:id="rId6"/>
    <p:sldId id="432" r:id="rId7"/>
    <p:sldId id="433" r:id="rId8"/>
    <p:sldId id="436" r:id="rId9"/>
    <p:sldId id="437" r:id="rId10"/>
    <p:sldId id="361" r:id="rId11"/>
    <p:sldId id="362" r:id="rId12"/>
    <p:sldId id="429" r:id="rId13"/>
    <p:sldId id="283" r:id="rId14"/>
    <p:sldId id="262" r:id="rId15"/>
    <p:sldId id="387" r:id="rId16"/>
    <p:sldId id="395" r:id="rId17"/>
    <p:sldId id="351" r:id="rId18"/>
    <p:sldId id="439" r:id="rId19"/>
    <p:sldId id="298" r:id="rId20"/>
    <p:sldId id="297" r:id="rId21"/>
    <p:sldId id="442" r:id="rId22"/>
    <p:sldId id="443" r:id="rId23"/>
    <p:sldId id="446" r:id="rId24"/>
    <p:sldId id="444" r:id="rId25"/>
    <p:sldId id="453" r:id="rId26"/>
    <p:sldId id="448" r:id="rId27"/>
    <p:sldId id="452" r:id="rId28"/>
    <p:sldId id="449" r:id="rId29"/>
    <p:sldId id="447" r:id="rId30"/>
    <p:sldId id="440" r:id="rId31"/>
    <p:sldId id="454" r:id="rId32"/>
    <p:sldId id="35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9" autoAdjust="0"/>
    <p:restoredTop sz="94686" autoAdjust="0"/>
  </p:normalViewPr>
  <p:slideViewPr>
    <p:cSldViewPr>
      <p:cViewPr>
        <p:scale>
          <a:sx n="90" d="100"/>
          <a:sy n="90" d="100"/>
        </p:scale>
        <p:origin x="-169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2663434431808"/>
          <c:y val="0.418865996032226"/>
          <c:w val="0.316093005735394"/>
          <c:h val="0.5747548090870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Space Cooling</c:v>
                </c:pt>
                <c:pt idx="1">
                  <c:v>Space Heating</c:v>
                </c:pt>
                <c:pt idx="2">
                  <c:v>Water Heating</c:v>
                </c:pt>
                <c:pt idx="3">
                  <c:v>Appliances &amp; Lights </c:v>
                </c:pt>
                <c:pt idx="4">
                  <c:v>Refrigerator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</c:v>
                </c:pt>
                <c:pt idx="1">
                  <c:v>0.2</c:v>
                </c:pt>
                <c:pt idx="2">
                  <c:v>0.23</c:v>
                </c:pt>
                <c:pt idx="3">
                  <c:v>0.18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0.00926</cdr:x>
      <cdr:y>0</cdr:y>
    </cdr:from>
    <cdr:to>
      <cdr:x>0.11806</cdr:x>
      <cdr:y>0.20203</cdr:y>
    </cdr:to>
    <cdr:pic>
      <cdr:nvPicPr>
        <cdr:cNvPr id="2" name="Picture 1" descr="ES_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200" y="0"/>
          <a:ext cx="895350" cy="9144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</cdr:x>
      <cdr:y>0.52922</cdr:y>
    </cdr:from>
    <cdr:to>
      <cdr:x>0.12037</cdr:x>
      <cdr:y>0.70712</cdr:y>
    </cdr:to>
    <cdr:pic>
      <cdr:nvPicPr>
        <cdr:cNvPr id="3" name="Picture 2" descr="logo-usgb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395212"/>
          <a:ext cx="990600" cy="80518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0.00926</cdr:x>
      <cdr:y>0.26418</cdr:y>
    </cdr:from>
    <cdr:to>
      <cdr:x>0.12037</cdr:x>
      <cdr:y>0.47141</cdr:y>
    </cdr:to>
    <cdr:pic>
      <cdr:nvPicPr>
        <cdr:cNvPr id="4" name="Picture 3" descr="EarthCraft%20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200" y="1195667"/>
          <a:ext cx="914400" cy="93793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0.01852</cdr:x>
      <cdr:y>0.88215</cdr:y>
    </cdr:from>
    <cdr:to>
      <cdr:x>0.16609</cdr:x>
      <cdr:y>1</cdr:y>
    </cdr:to>
    <cdr:pic>
      <cdr:nvPicPr>
        <cdr:cNvPr id="5" name="Picture 4" descr="gblogo_8-0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 l="41673" t="31788" b="12583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2400" y="4724399"/>
          <a:ext cx="1214438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0.00926</cdr:x>
      <cdr:y>0.70712</cdr:y>
    </cdr:from>
    <cdr:to>
      <cdr:x>0.11111</cdr:x>
      <cdr:y>0.89232</cdr:y>
    </cdr:to>
    <cdr:pic>
      <cdr:nvPicPr>
        <cdr:cNvPr id="6" name="Picture 5" descr="gblogo_8-07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 l="3463" r="58441" b="4000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200" y="3200399"/>
          <a:ext cx="838200" cy="8382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9701-3936-4003-8551-FFAC7284DE0B}" type="datetimeFigureOut">
              <a:rPr lang="en-US" smtClean="0"/>
              <a:pPr/>
              <a:t>8/16/16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8530D-378C-4F21-81E1-3F5F5FF9E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59E56-DCFE-41E8-B72A-6300BCF669A1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9300" cy="341947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610100"/>
            <a:ext cx="4949825" cy="42322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C0294-15CE-481A-B708-C5EDD9119721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09476"/>
            <a:ext cx="4951413" cy="423159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C0294-15CE-481A-B708-C5EDD9119721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09476"/>
            <a:ext cx="4951413" cy="423159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C0294-15CE-481A-B708-C5EDD9119721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09476"/>
            <a:ext cx="4951413" cy="423159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3CAE-8330-45A9-B4B2-C3893BCE9C87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0E43-DC39-49DD-8603-FDDDD40BD6C8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8368-C779-4338-A5E5-60739F963D6F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42B1-B689-48F2-A7E0-6EF6BDCCF0A0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E372-AD25-445B-988D-504898D4A88B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785F-E208-46DE-8339-AC3FC3908FE3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27BB-70DE-4A54-833B-A48BC02B3B63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4EE-62AD-4E15-B29B-39EC9F1A1802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571A-EB60-4807-8935-C908C1695C73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724B-E910-4734-8DF3-BF93A19B1D1B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40F-BB84-452B-A9A3-D86668918373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r="75000"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00CC-904B-42C6-A99D-735509722310}" type="datetime1">
              <a:rPr lang="en-US" smtClean="0"/>
              <a:pPr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D9B3D-C06A-4210-9380-9E53E320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merygroup.com/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gif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merygroup.com/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5257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Green Building Programs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SILVER LAKES, MADISON, GA - LEED FOR HOMES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2400" y="4933890"/>
            <a:ext cx="8840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  <a:hlinkClick r:id="rId2"/>
              </a:rPr>
              <a:t>www.imerygroup.com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www.imerygroup.com</a:t>
            </a:r>
            <a:endParaRPr lang="en-US"/>
          </a:p>
        </p:txBody>
      </p:sp>
      <p:pic>
        <p:nvPicPr>
          <p:cNvPr id="5" name="Picture 4" descr="IMERYGRO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1"/>
            <a:ext cx="7217025" cy="441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76200"/>
            <a:ext cx="22098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Green Homes ?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HEALTHY , DURABLE, EFFICENT AND COMFORTABLE </a:t>
            </a:r>
          </a:p>
          <a:p>
            <a:pPr lvl="1"/>
            <a:r>
              <a:rPr lang="en-US" sz="2800" dirty="0" smtClean="0"/>
              <a:t>Third Party Verified</a:t>
            </a:r>
          </a:p>
          <a:p>
            <a:pPr lvl="1"/>
            <a:r>
              <a:rPr lang="en-US" sz="2800" dirty="0" smtClean="0"/>
              <a:t>At least two inspection done through construction process, including  air leakage tests</a:t>
            </a:r>
          </a:p>
          <a:p>
            <a:pPr lvl="1"/>
            <a:r>
              <a:rPr lang="en-US" sz="2800" dirty="0" smtClean="0"/>
              <a:t>Outperforms a code build home in terms of performance, at least 15% more efficient 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www.imerygroup.com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239000" cy="5105400"/>
          </a:xfrm>
        </p:spPr>
        <p:txBody>
          <a:bodyPr>
            <a:normAutofit fontScale="62500" lnSpcReduction="20000"/>
          </a:bodyPr>
          <a:lstStyle/>
          <a:p>
            <a:endParaRPr lang="en-US" sz="1800" dirty="0" smtClean="0"/>
          </a:p>
          <a:p>
            <a:r>
              <a:rPr lang="en-US" sz="3600" dirty="0" smtClean="0"/>
              <a:t>ENERGY STAR ® :Government backed program developed by </a:t>
            </a:r>
            <a:r>
              <a:rPr lang="en-US" sz="3600" u="sng" dirty="0" smtClean="0">
                <a:solidFill>
                  <a:srgbClr val="0070C0"/>
                </a:solidFill>
              </a:rPr>
              <a:t>EPA</a:t>
            </a:r>
            <a:r>
              <a:rPr lang="en-US" sz="3600" dirty="0" smtClean="0"/>
              <a:t>, DOE and Private Business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EarthCraft House: Is a partnership between the Greater Atlanta Home Builders Association, </a:t>
            </a:r>
            <a:r>
              <a:rPr lang="en-US" sz="3600" u="sng" dirty="0" smtClean="0">
                <a:solidFill>
                  <a:srgbClr val="0070C0"/>
                </a:solidFill>
              </a:rPr>
              <a:t>Southface Energy Institute</a:t>
            </a:r>
            <a:r>
              <a:rPr lang="en-US" sz="3600" dirty="0" smtClean="0"/>
              <a:t>, the government and industry partners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LEED for Homes: Developed by the </a:t>
            </a:r>
            <a:r>
              <a:rPr lang="en-US" sz="3600" u="sng" dirty="0" smtClean="0">
                <a:solidFill>
                  <a:srgbClr val="0070C0"/>
                </a:solidFill>
              </a:rPr>
              <a:t>U.S Green Building Council ( USGBC )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5100" dirty="0" smtClean="0"/>
          </a:p>
          <a:p>
            <a:r>
              <a:rPr lang="en-US" sz="3200" dirty="0" smtClean="0"/>
              <a:t>Developed by </a:t>
            </a:r>
            <a:r>
              <a:rPr lang="en-US" sz="3200" u="sng" dirty="0" smtClean="0">
                <a:solidFill>
                  <a:srgbClr val="0070C0"/>
                </a:solidFill>
              </a:rPr>
              <a:t> National Association of Home Builders ( NAHB )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and the </a:t>
            </a:r>
            <a:r>
              <a:rPr lang="en-US" sz="3200" u="sng" dirty="0" smtClean="0">
                <a:solidFill>
                  <a:srgbClr val="0070C0"/>
                </a:solidFill>
              </a:rPr>
              <a:t>International Code Council (ICC)  </a:t>
            </a:r>
            <a:r>
              <a:rPr lang="en-US" sz="3200" dirty="0" smtClean="0"/>
              <a:t>. Program also known as ICC 700 National Green Building Standard™ which receive approval from the American National Standards Institute (ANSI). </a:t>
            </a:r>
            <a:endParaRPr lang="en-US" sz="3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33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Most Popular Green Building Programs</a:t>
            </a:r>
            <a:endParaRPr lang="en-US" sz="3600" dirty="0"/>
          </a:p>
        </p:txBody>
      </p:sp>
      <p:pic>
        <p:nvPicPr>
          <p:cNvPr id="6" name="Picture 25" descr="E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95350" cy="914400"/>
          </a:xfrm>
          <a:prstGeom prst="rect">
            <a:avLst/>
          </a:prstGeom>
          <a:noFill/>
        </p:spPr>
      </p:pic>
      <p:pic>
        <p:nvPicPr>
          <p:cNvPr id="7" name="Picture 26" descr="logo-us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71612"/>
            <a:ext cx="990600" cy="805188"/>
          </a:xfrm>
          <a:prstGeom prst="rect">
            <a:avLst/>
          </a:prstGeom>
          <a:noFill/>
        </p:spPr>
      </p:pic>
      <p:pic>
        <p:nvPicPr>
          <p:cNvPr id="8" name="Picture 27" descr="EarthCraft%20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72067"/>
            <a:ext cx="914400" cy="937933"/>
          </a:xfrm>
          <a:prstGeom prst="rect">
            <a:avLst/>
          </a:prstGeom>
          <a:noFill/>
        </p:spPr>
      </p:pic>
      <p:pic>
        <p:nvPicPr>
          <p:cNvPr id="9" name="Picture 28" descr="gblogo_8-07"/>
          <p:cNvPicPr>
            <a:picLocks noChangeAspect="1" noChangeArrowheads="1"/>
          </p:cNvPicPr>
          <p:nvPr/>
        </p:nvPicPr>
        <p:blipFill>
          <a:blip r:embed="rId5" cstate="print"/>
          <a:srcRect l="41673" t="31788" b="12583"/>
          <a:stretch>
            <a:fillRect/>
          </a:stretch>
        </p:blipFill>
        <p:spPr bwMode="auto">
          <a:xfrm>
            <a:off x="309562" y="5791200"/>
            <a:ext cx="1214438" cy="533400"/>
          </a:xfrm>
          <a:prstGeom prst="rect">
            <a:avLst/>
          </a:prstGeom>
          <a:noFill/>
        </p:spPr>
      </p:pic>
      <p:pic>
        <p:nvPicPr>
          <p:cNvPr id="10" name="Picture 28" descr="gblogo_8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3463" r="58441" b="4000"/>
          <a:stretch>
            <a:fillRect/>
          </a:stretch>
        </p:blipFill>
        <p:spPr bwMode="auto">
          <a:xfrm>
            <a:off x="304800" y="4953000"/>
            <a:ext cx="838200" cy="9144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" y="3962400"/>
            <a:ext cx="8991600" cy="1066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www.imerygroup.com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23850" y="247650"/>
            <a:ext cx="7907338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endParaRPr lang="en-US" sz="4000" b="1">
              <a:cs typeface="Arial" pitchFamily="34" charset="0"/>
            </a:endParaRPr>
          </a:p>
        </p:txBody>
      </p:sp>
      <p:sp>
        <p:nvSpPr>
          <p:cNvPr id="127000" name="Oval 24"/>
          <p:cNvSpPr>
            <a:spLocks noChangeArrowheads="1"/>
          </p:cNvSpPr>
          <p:nvPr/>
        </p:nvSpPr>
        <p:spPr bwMode="auto">
          <a:xfrm>
            <a:off x="762000" y="3581400"/>
            <a:ext cx="2349500" cy="1104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52463" y="3000375"/>
            <a:ext cx="2495550" cy="3629025"/>
            <a:chOff x="652463" y="3000375"/>
            <a:chExt cx="2495550" cy="3629025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652463" y="3000375"/>
              <a:ext cx="2495550" cy="3144838"/>
              <a:chOff x="411" y="2184"/>
              <a:chExt cx="1572" cy="1981"/>
            </a:xfrm>
          </p:grpSpPr>
          <p:sp>
            <p:nvSpPr>
              <p:cNvPr id="126993" name="Text Box 17"/>
              <p:cNvSpPr txBox="1">
                <a:spLocks noChangeArrowheads="1"/>
              </p:cNvSpPr>
              <p:nvPr/>
            </p:nvSpPr>
            <p:spPr bwMode="auto">
              <a:xfrm>
                <a:off x="576" y="3917"/>
                <a:ext cx="121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pPr algn="ctr"/>
                <a:endParaRPr lang="en-US" sz="2000" b="1">
                  <a:solidFill>
                    <a:srgbClr val="0237BC"/>
                  </a:solidFill>
                </a:endParaRPr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11" y="2184"/>
                <a:ext cx="1572" cy="1618"/>
                <a:chOff x="411" y="2184"/>
                <a:chExt cx="1572" cy="1618"/>
              </a:xfrm>
            </p:grpSpPr>
            <p:sp>
              <p:nvSpPr>
                <p:cNvPr id="1269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0" y="2304"/>
                  <a:ext cx="106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b="1">
                      <a:solidFill>
                        <a:schemeClr val="folHlink"/>
                      </a:solidFill>
                    </a:rPr>
                    <a:t>Energy </a:t>
                  </a:r>
                </a:p>
                <a:p>
                  <a:pPr eaLnBrk="0" hangingPunct="0"/>
                  <a:r>
                    <a:rPr lang="en-US" sz="2400" b="1">
                      <a:solidFill>
                        <a:schemeClr val="folHlink"/>
                      </a:solidFill>
                    </a:rPr>
                    <a:t>Efficiency</a:t>
                  </a:r>
                </a:p>
              </p:txBody>
            </p:sp>
            <p:sp>
              <p:nvSpPr>
                <p:cNvPr id="126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72" y="2784"/>
                  <a:ext cx="1079" cy="10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Tx/>
                    <a:buChar char="•"/>
                  </a:pPr>
                  <a:r>
                    <a:rPr lang="en-US" sz="2000"/>
                    <a:t>Envelope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/>
                    <a:t>Distribution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/>
                    <a:t>Equipment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/>
                    <a:t>Lighting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/>
                    <a:t>Appliances</a:t>
                  </a:r>
                  <a:endParaRPr lang="en-US" sz="2400"/>
                </a:p>
              </p:txBody>
            </p:sp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411" y="2184"/>
                  <a:ext cx="1572" cy="972"/>
                  <a:chOff x="3756" y="1128"/>
                  <a:chExt cx="1704" cy="972"/>
                </a:xfrm>
              </p:grpSpPr>
              <p:sp>
                <p:nvSpPr>
                  <p:cNvPr id="12699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1188"/>
                    <a:ext cx="1680" cy="0"/>
                  </a:xfrm>
                  <a:prstGeom prst="line">
                    <a:avLst/>
                  </a:prstGeom>
                  <a:noFill/>
                  <a:ln w="1905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999" name="Line 2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270" y="1614"/>
                    <a:ext cx="972" cy="0"/>
                  </a:xfrm>
                  <a:prstGeom prst="line">
                    <a:avLst/>
                  </a:prstGeom>
                  <a:noFill/>
                  <a:ln w="1905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127001" name="Picture 25" descr="ES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0638" y="5715000"/>
              <a:ext cx="895350" cy="914400"/>
            </a:xfrm>
            <a:prstGeom prst="rect">
              <a:avLst/>
            </a:prstGeom>
            <a:noFill/>
          </p:spPr>
        </p:pic>
      </p:grpSp>
      <p:grpSp>
        <p:nvGrpSpPr>
          <p:cNvPr id="41" name="Group 40"/>
          <p:cNvGrpSpPr/>
          <p:nvPr/>
        </p:nvGrpSpPr>
        <p:grpSpPr>
          <a:xfrm>
            <a:off x="6210300" y="1420813"/>
            <a:ext cx="2641600" cy="5253037"/>
            <a:chOff x="6210300" y="1420813"/>
            <a:chExt cx="2641600" cy="5253037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210300" y="1420813"/>
              <a:ext cx="2541588" cy="2693987"/>
              <a:chOff x="3912" y="1116"/>
              <a:chExt cx="1601" cy="1697"/>
            </a:xfrm>
          </p:grpSpPr>
          <p:sp>
            <p:nvSpPr>
              <p:cNvPr id="126981" name="Text Box 5"/>
              <p:cNvSpPr txBox="1">
                <a:spLocks noChangeArrowheads="1"/>
              </p:cNvSpPr>
              <p:nvPr/>
            </p:nvSpPr>
            <p:spPr bwMode="auto">
              <a:xfrm>
                <a:off x="4114" y="1312"/>
                <a:ext cx="133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chemeClr val="folHlink"/>
                    </a:solidFill>
                  </a:rPr>
                  <a:t>Resource</a:t>
                </a:r>
              </a:p>
              <a:p>
                <a:pPr eaLnBrk="0" hangingPunct="0"/>
                <a:r>
                  <a:rPr lang="en-US" sz="2400" b="1">
                    <a:solidFill>
                      <a:schemeClr val="folHlink"/>
                    </a:solidFill>
                  </a:rPr>
                  <a:t>Efficiency</a:t>
                </a:r>
                <a:endParaRPr lang="en-US" sz="24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26982" name="Rectangle 6"/>
              <p:cNvSpPr>
                <a:spLocks noChangeArrowheads="1"/>
              </p:cNvSpPr>
              <p:nvPr/>
            </p:nvSpPr>
            <p:spPr bwMode="auto">
              <a:xfrm>
                <a:off x="4065" y="1795"/>
                <a:ext cx="1448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Tx/>
                  <a:buChar char="•"/>
                </a:pPr>
                <a:r>
                  <a:rPr lang="en-US" sz="2000" dirty="0"/>
                  <a:t>Site Planning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2000" dirty="0"/>
                  <a:t>Water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2000" dirty="0"/>
                  <a:t>Materials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2000" dirty="0"/>
                  <a:t>Waste Mgt.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2000" dirty="0" err="1"/>
                  <a:t>Renewables</a:t>
                </a:r>
                <a:endParaRPr lang="en-US" sz="2000" dirty="0"/>
              </a:p>
            </p:txBody>
          </p:sp>
          <p:grpSp>
            <p:nvGrpSpPr>
              <p:cNvPr id="3" name="Group 7"/>
              <p:cNvGrpSpPr>
                <a:grpSpLocks/>
              </p:cNvGrpSpPr>
              <p:nvPr/>
            </p:nvGrpSpPr>
            <p:grpSpPr bwMode="auto">
              <a:xfrm>
                <a:off x="3912" y="1116"/>
                <a:ext cx="1560" cy="972"/>
                <a:chOff x="3756" y="1128"/>
                <a:chExt cx="1704" cy="972"/>
              </a:xfrm>
            </p:grpSpPr>
            <p:sp>
              <p:nvSpPr>
                <p:cNvPr id="12698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780" y="1188"/>
                  <a:ext cx="1680" cy="0"/>
                </a:xfrm>
                <a:prstGeom prst="line">
                  <a:avLst/>
                </a:prstGeom>
                <a:noFill/>
                <a:ln w="1905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26985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3270" y="1614"/>
                  <a:ext cx="972" cy="0"/>
                </a:xfrm>
                <a:prstGeom prst="line">
                  <a:avLst/>
                </a:prstGeom>
                <a:noFill/>
                <a:ln w="1905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27002" name="Picture 26" descr="logo-usg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4495800"/>
              <a:ext cx="1212850" cy="985838"/>
            </a:xfrm>
            <a:prstGeom prst="rect">
              <a:avLst/>
            </a:prstGeom>
            <a:noFill/>
          </p:spPr>
        </p:pic>
        <p:pic>
          <p:nvPicPr>
            <p:cNvPr id="127003" name="Picture 27" descr="EarthCraft%20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4343400"/>
              <a:ext cx="1079500" cy="1328738"/>
            </a:xfrm>
            <a:prstGeom prst="rect">
              <a:avLst/>
            </a:prstGeom>
            <a:noFill/>
          </p:spPr>
        </p:pic>
        <p:pic>
          <p:nvPicPr>
            <p:cNvPr id="127004" name="Picture 28" descr="gblogo_8-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5715000"/>
              <a:ext cx="2205038" cy="958850"/>
            </a:xfrm>
            <a:prstGeom prst="rect">
              <a:avLst/>
            </a:prstGeom>
            <a:noFill/>
          </p:spPr>
        </p:pic>
      </p:grp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1371600" y="2971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127011" name="Text Box 35"/>
          <p:cNvSpPr txBox="1">
            <a:spLocks noChangeArrowheads="1"/>
          </p:cNvSpPr>
          <p:nvPr/>
        </p:nvSpPr>
        <p:spPr bwMode="auto">
          <a:xfrm>
            <a:off x="4114800" y="2133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6934200" y="1371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533400" y="16002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folHlink"/>
                </a:solidFill>
              </a:rPr>
              <a:t>Up to 30-50% of</a:t>
            </a:r>
            <a:r>
              <a:rPr lang="en-US" dirty="0">
                <a:solidFill>
                  <a:srgbClr val="009900"/>
                </a:solidFill>
              </a:rPr>
              <a:t> green</a:t>
            </a:r>
            <a:r>
              <a:rPr lang="en-US" dirty="0">
                <a:solidFill>
                  <a:schemeClr val="folHlink"/>
                </a:solidFill>
              </a:rPr>
              <a:t> building point systems are related to energy efficiency</a:t>
            </a:r>
          </a:p>
        </p:txBody>
      </p:sp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Pillar of Green Building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414713" y="2133600"/>
            <a:ext cx="2990850" cy="4446588"/>
            <a:chOff x="3414713" y="2133600"/>
            <a:chExt cx="2990850" cy="4446588"/>
          </a:xfrm>
        </p:grpSpPr>
        <p:grpSp>
          <p:nvGrpSpPr>
            <p:cNvPr id="40" name="Group 39"/>
            <p:cNvGrpSpPr/>
            <p:nvPr/>
          </p:nvGrpSpPr>
          <p:grpSpPr>
            <a:xfrm>
              <a:off x="3414713" y="2162175"/>
              <a:ext cx="2990850" cy="4418013"/>
              <a:chOff x="3414713" y="2162175"/>
              <a:chExt cx="2990850" cy="4418013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414713" y="2162175"/>
                <a:ext cx="2990850" cy="3270250"/>
                <a:chOff x="2151" y="1656"/>
                <a:chExt cx="1884" cy="2060"/>
              </a:xfrm>
            </p:grpSpPr>
            <p:sp>
              <p:nvSpPr>
                <p:cNvPr id="12698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98" y="1837"/>
                  <a:ext cx="163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b="1" dirty="0">
                      <a:solidFill>
                        <a:schemeClr val="folHlink"/>
                      </a:solidFill>
                    </a:rPr>
                    <a:t>Indoor</a:t>
                  </a:r>
                </a:p>
                <a:p>
                  <a:pPr eaLnBrk="0" hangingPunct="0"/>
                  <a:r>
                    <a:rPr lang="en-US" sz="2400" b="1" dirty="0">
                      <a:solidFill>
                        <a:schemeClr val="folHlink"/>
                      </a:solidFill>
                    </a:rPr>
                    <a:t>Environment</a:t>
                  </a:r>
                  <a:endParaRPr lang="en-US" sz="2400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26988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0" y="2314"/>
                  <a:ext cx="1353" cy="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Bulk Moisture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Radon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Pest Control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HVAC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Combust. Safety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Materials</a:t>
                  </a:r>
                </a:p>
                <a:p>
                  <a:pPr eaLnBrk="0" hangingPunct="0">
                    <a:buFontTx/>
                    <a:buChar char="•"/>
                  </a:pPr>
                  <a:r>
                    <a:rPr lang="en-US" sz="2000" dirty="0"/>
                    <a:t>Commissioning</a:t>
                  </a:r>
                </a:p>
              </p:txBody>
            </p:sp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2151" y="1656"/>
                  <a:ext cx="1596" cy="972"/>
                  <a:chOff x="3756" y="1128"/>
                  <a:chExt cx="1704" cy="972"/>
                </a:xfrm>
              </p:grpSpPr>
              <p:sp>
                <p:nvSpPr>
                  <p:cNvPr id="12699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1188"/>
                    <a:ext cx="1680" cy="0"/>
                  </a:xfrm>
                  <a:prstGeom prst="line">
                    <a:avLst/>
                  </a:prstGeom>
                  <a:noFill/>
                  <a:ln w="1905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991" name="Line 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270" y="1614"/>
                    <a:ext cx="972" cy="0"/>
                  </a:xfrm>
                  <a:prstGeom prst="line">
                    <a:avLst/>
                  </a:prstGeom>
                  <a:noFill/>
                  <a:ln w="1905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27015" name="Picture 39" descr="EPA_IAP_Promo_Ask_4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43400" y="5562600"/>
                <a:ext cx="823913" cy="1017588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4191000" y="2133600"/>
              <a:ext cx="838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Step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67764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Energy Efficiency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5240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70% of energy use goes to  heat and cool our home’s air &amp; water.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Just focusing in reducing our energy consumption alone will substantially reduce our impact on the planet.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835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524000"/>
            <a:ext cx="17621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381000" y="3067050"/>
            <a:ext cx="19859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Effective Insulation</a:t>
            </a:r>
          </a:p>
        </p:txBody>
      </p:sp>
      <p:pic>
        <p:nvPicPr>
          <p:cNvPr id="1016837" name="Picture 5" descr="154_e_at_work"/>
          <p:cNvPicPr>
            <a:picLocks noChangeAspect="1" noChangeArrowheads="1"/>
          </p:cNvPicPr>
          <p:nvPr/>
        </p:nvPicPr>
        <p:blipFill>
          <a:blip r:embed="rId4" cstate="print"/>
          <a:srcRect l="1520" r="18742" b="2853"/>
          <a:stretch>
            <a:fillRect/>
          </a:stretch>
        </p:blipFill>
        <p:spPr bwMode="auto">
          <a:xfrm>
            <a:off x="3443288" y="1414463"/>
            <a:ext cx="159226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38" name="Text Box 6"/>
          <p:cNvSpPr txBox="1">
            <a:spLocks noChangeArrowheads="1"/>
          </p:cNvSpPr>
          <p:nvPr/>
        </p:nvSpPr>
        <p:spPr bwMode="auto">
          <a:xfrm>
            <a:off x="2667000" y="3276600"/>
            <a:ext cx="29718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High Performance</a:t>
            </a:r>
          </a:p>
          <a:p>
            <a:pPr algn="ctr"/>
            <a:r>
              <a:rPr lang="en-US" sz="2400" b="1"/>
              <a:t>Windows</a:t>
            </a:r>
          </a:p>
        </p:txBody>
      </p:sp>
      <p:sp>
        <p:nvSpPr>
          <p:cNvPr id="1016839" name="Text Box 7"/>
          <p:cNvSpPr txBox="1">
            <a:spLocks noChangeArrowheads="1"/>
          </p:cNvSpPr>
          <p:nvPr/>
        </p:nvSpPr>
        <p:spPr bwMode="auto">
          <a:xfrm>
            <a:off x="1965325" y="5734050"/>
            <a:ext cx="1803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Efficient Equipment</a:t>
            </a:r>
          </a:p>
        </p:txBody>
      </p:sp>
      <p:pic>
        <p:nvPicPr>
          <p:cNvPr id="1016842" name="Picture 10" descr="AF84"/>
          <p:cNvPicPr>
            <a:picLocks noChangeAspect="1" noChangeArrowheads="1"/>
          </p:cNvPicPr>
          <p:nvPr/>
        </p:nvPicPr>
        <p:blipFill>
          <a:blip r:embed="rId5" cstate="print"/>
          <a:srcRect r="26665"/>
          <a:stretch>
            <a:fillRect/>
          </a:stretch>
        </p:blipFill>
        <p:spPr bwMode="auto">
          <a:xfrm>
            <a:off x="304800" y="1352550"/>
            <a:ext cx="20447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6843" name="Picture 11" descr="Air-Conditioner-Comparis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1525" y="4095750"/>
            <a:ext cx="1809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44" name="Text Box 12"/>
          <p:cNvSpPr txBox="1">
            <a:spLocks noChangeArrowheads="1"/>
          </p:cNvSpPr>
          <p:nvPr/>
        </p:nvSpPr>
        <p:spPr bwMode="auto">
          <a:xfrm>
            <a:off x="5867400" y="3140075"/>
            <a:ext cx="2971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Tight Construction and Ducts</a:t>
            </a:r>
          </a:p>
        </p:txBody>
      </p:sp>
      <p:pic>
        <p:nvPicPr>
          <p:cNvPr id="1016845" name="Picture 13" descr="Spiral bu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9925" y="4152900"/>
            <a:ext cx="969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6846" name="Picture 14" descr="Clothes Wash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4325" y="4124325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47" name="Text Box 15"/>
          <p:cNvSpPr txBox="1">
            <a:spLocks noChangeArrowheads="1"/>
          </p:cNvSpPr>
          <p:nvPr/>
        </p:nvSpPr>
        <p:spPr bwMode="auto">
          <a:xfrm>
            <a:off x="4784725" y="6035675"/>
            <a:ext cx="214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Lighting and Appliances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Achieving Energy Efficiency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152400" y="32766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Moisture Control</a:t>
            </a:r>
            <a:endParaRPr lang="en-US" sz="2400" b="1" dirty="0"/>
          </a:p>
        </p:txBody>
      </p:sp>
      <p:sp>
        <p:nvSpPr>
          <p:cNvPr id="1016838" name="Text Box 6"/>
          <p:cNvSpPr txBox="1">
            <a:spLocks noChangeArrowheads="1"/>
          </p:cNvSpPr>
          <p:nvPr/>
        </p:nvSpPr>
        <p:spPr bwMode="auto">
          <a:xfrm>
            <a:off x="2819400" y="3352800"/>
            <a:ext cx="29718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Radon</a:t>
            </a:r>
            <a:endParaRPr lang="en-US" sz="2400" b="1" dirty="0"/>
          </a:p>
        </p:txBody>
      </p:sp>
      <p:sp>
        <p:nvSpPr>
          <p:cNvPr id="1016839" name="Text Box 7"/>
          <p:cNvSpPr txBox="1">
            <a:spLocks noChangeArrowheads="1"/>
          </p:cNvSpPr>
          <p:nvPr/>
        </p:nvSpPr>
        <p:spPr bwMode="auto">
          <a:xfrm>
            <a:off x="3276600" y="6027003"/>
            <a:ext cx="2438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HVAC System – Fresh Air</a:t>
            </a:r>
            <a:endParaRPr lang="en-US" sz="2400" b="1" dirty="0"/>
          </a:p>
        </p:txBody>
      </p:sp>
      <p:sp>
        <p:nvSpPr>
          <p:cNvPr id="1016844" name="Text Box 12"/>
          <p:cNvSpPr txBox="1">
            <a:spLocks noChangeArrowheads="1"/>
          </p:cNvSpPr>
          <p:nvPr/>
        </p:nvSpPr>
        <p:spPr bwMode="auto">
          <a:xfrm>
            <a:off x="6096000" y="3348335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Pest Control</a:t>
            </a:r>
            <a:endParaRPr lang="en-US" sz="2400" b="1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Environment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" name="Picture 19" descr="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2133600" cy="1600200"/>
          </a:xfrm>
          <a:prstGeom prst="rect">
            <a:avLst/>
          </a:prstGeom>
        </p:spPr>
      </p:pic>
      <p:pic>
        <p:nvPicPr>
          <p:cNvPr id="21" name="Picture 20" descr="Ra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914399"/>
            <a:ext cx="2286000" cy="2539521"/>
          </a:xfrm>
          <a:prstGeom prst="rect">
            <a:avLst/>
          </a:prstGeom>
        </p:spPr>
      </p:pic>
      <p:pic>
        <p:nvPicPr>
          <p:cNvPr id="99330" name="Picture 2" descr="http://t0.gstatic.com/images?q=tbn:ANd9GcRW776Bmwmk_7An5edZnPfCvUum6ize06KC6LWsZQBdXSXvNX33UJG-F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9200"/>
            <a:ext cx="1219199" cy="1828800"/>
          </a:xfrm>
          <a:prstGeom prst="rect">
            <a:avLst/>
          </a:prstGeom>
          <a:noFill/>
        </p:spPr>
      </p:pic>
      <p:pic>
        <p:nvPicPr>
          <p:cNvPr id="99332" name="Picture 4" descr="http://t0.gstatic.com/images?q=tbn:ANd9GcToHaG7Wm_dtLOcDM884w3nElQEyXI_2hnQd6Ut14W7bQZIKFQ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745468"/>
            <a:ext cx="2597727" cy="1905000"/>
          </a:xfrm>
          <a:prstGeom prst="rect">
            <a:avLst/>
          </a:prstGeom>
          <a:noFill/>
        </p:spPr>
      </p:pic>
      <p:pic>
        <p:nvPicPr>
          <p:cNvPr id="22" name="Picture 21" descr="Combustion Safety.JPG"/>
          <p:cNvPicPr>
            <a:picLocks noChangeAspect="1"/>
          </p:cNvPicPr>
          <p:nvPr/>
        </p:nvPicPr>
        <p:blipFill>
          <a:blip r:embed="rId7" cstate="print"/>
          <a:srcRect t="4394"/>
          <a:stretch>
            <a:fillRect/>
          </a:stretch>
        </p:blipFill>
        <p:spPr>
          <a:xfrm>
            <a:off x="0" y="3886200"/>
            <a:ext cx="2736428" cy="2984678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" y="6472535"/>
            <a:ext cx="274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Combustion Safety</a:t>
            </a:r>
            <a:endParaRPr lang="en-US" sz="2400" b="1" dirty="0"/>
          </a:p>
        </p:txBody>
      </p:sp>
      <p:pic>
        <p:nvPicPr>
          <p:cNvPr id="99334" name="Picture 6" descr="http://t2.gstatic.com/images?q=tbn:ANd9GcQ-LdkS_eEP3fYEJdVofADOerposXJMmMA_wxa1TM-uQmUy-tleF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5075" y="3962400"/>
            <a:ext cx="2143125" cy="2143125"/>
          </a:xfrm>
          <a:prstGeom prst="rect">
            <a:avLst/>
          </a:prstGeom>
          <a:noFill/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19800" y="62484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Materials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152400" y="32766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Site Planning</a:t>
            </a:r>
            <a:endParaRPr lang="en-US" sz="2400" b="1" dirty="0"/>
          </a:p>
        </p:txBody>
      </p:sp>
      <p:sp>
        <p:nvSpPr>
          <p:cNvPr id="1016838" name="Text Box 6"/>
          <p:cNvSpPr txBox="1">
            <a:spLocks noChangeArrowheads="1"/>
          </p:cNvSpPr>
          <p:nvPr/>
        </p:nvSpPr>
        <p:spPr bwMode="auto">
          <a:xfrm>
            <a:off x="2819400" y="3352800"/>
            <a:ext cx="29718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Waste Management</a:t>
            </a:r>
            <a:endParaRPr lang="en-US" sz="2400" b="1" dirty="0"/>
          </a:p>
        </p:txBody>
      </p:sp>
      <p:sp>
        <p:nvSpPr>
          <p:cNvPr id="1016839" name="Text Box 7"/>
          <p:cNvSpPr txBox="1">
            <a:spLocks noChangeArrowheads="1"/>
          </p:cNvSpPr>
          <p:nvPr/>
        </p:nvSpPr>
        <p:spPr bwMode="auto">
          <a:xfrm>
            <a:off x="3276600" y="6027003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Materials</a:t>
            </a:r>
            <a:endParaRPr lang="en-US" sz="2400" b="1" dirty="0"/>
          </a:p>
        </p:txBody>
      </p:sp>
      <p:sp>
        <p:nvSpPr>
          <p:cNvPr id="1016844" name="Text Box 12"/>
          <p:cNvSpPr txBox="1">
            <a:spLocks noChangeArrowheads="1"/>
          </p:cNvSpPr>
          <p:nvPr/>
        </p:nvSpPr>
        <p:spPr bwMode="auto">
          <a:xfrm>
            <a:off x="6096000" y="3348335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Indoor Water Use</a:t>
            </a:r>
            <a:endParaRPr lang="en-US" sz="2400" b="1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Efficiency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6091535"/>
            <a:ext cx="274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Outdoor Water Use</a:t>
            </a:r>
            <a:endParaRPr lang="en-US" sz="2400" b="1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19800" y="62484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Renewable</a:t>
            </a:r>
            <a:endParaRPr lang="en-US" sz="2400" b="1" dirty="0"/>
          </a:p>
        </p:txBody>
      </p:sp>
      <p:pic>
        <p:nvPicPr>
          <p:cNvPr id="17" name="Picture 16" descr="site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1753666" cy="1700164"/>
          </a:xfrm>
          <a:prstGeom prst="rect">
            <a:avLst/>
          </a:prstGeom>
        </p:spPr>
      </p:pic>
      <p:pic>
        <p:nvPicPr>
          <p:cNvPr id="19" name="Picture 18" descr="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409700"/>
            <a:ext cx="2286000" cy="1714500"/>
          </a:xfrm>
          <a:prstGeom prst="rect">
            <a:avLst/>
          </a:prstGeom>
        </p:spPr>
      </p:pic>
      <p:pic>
        <p:nvPicPr>
          <p:cNvPr id="24" name="Picture 23" descr="Water Controls.jpg"/>
          <p:cNvPicPr>
            <a:picLocks noChangeAspect="1"/>
          </p:cNvPicPr>
          <p:nvPr/>
        </p:nvPicPr>
        <p:blipFill>
          <a:blip r:embed="rId5" cstate="print"/>
          <a:srcRect l="55963"/>
          <a:stretch>
            <a:fillRect/>
          </a:stretch>
        </p:blipFill>
        <p:spPr>
          <a:xfrm>
            <a:off x="468404" y="3962400"/>
            <a:ext cx="1665196" cy="1904251"/>
          </a:xfrm>
          <a:prstGeom prst="rect">
            <a:avLst/>
          </a:prstGeom>
        </p:spPr>
      </p:pic>
      <p:pic>
        <p:nvPicPr>
          <p:cNvPr id="26" name="Picture 4" descr="http://media-marketplace.gabriels.net/imageproxy.aspx?U=http%3A%2F%2FScrippsNetworkImages.gabriels.net%2FSCRHGP%2F548_1_sirius+beauty_Original.jpg&amp;L=548-HGP705155&amp;H=231&amp;W=3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371600"/>
            <a:ext cx="2209800" cy="1620520"/>
          </a:xfrm>
          <a:prstGeom prst="rect">
            <a:avLst/>
          </a:prstGeom>
          <a:noFill/>
        </p:spPr>
      </p:pic>
      <p:pic>
        <p:nvPicPr>
          <p:cNvPr id="27" name="Picture 2" descr="http://www.hometips.com/images/sunset/wall-ar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9560" y="4038600"/>
            <a:ext cx="2733040" cy="1905000"/>
          </a:xfrm>
          <a:prstGeom prst="rect">
            <a:avLst/>
          </a:prstGeom>
          <a:noFill/>
        </p:spPr>
      </p:pic>
      <p:pic>
        <p:nvPicPr>
          <p:cNvPr id="139266" name="Picture 2" descr="http://t0.gstatic.com/images?q=tbn:ANd9GcT_PRkCAtsd5V3PMDEG2NDM0ss5vQPtxj5t4xvR1aRION6Usuu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962400"/>
            <a:ext cx="1990725" cy="22955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239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Energy Model /  Hers Index &lt; 85</a:t>
            </a:r>
          </a:p>
          <a:p>
            <a:r>
              <a:rPr lang="en-US" dirty="0" smtClean="0"/>
              <a:t>Pre-drywall Inspection</a:t>
            </a:r>
          </a:p>
          <a:p>
            <a:r>
              <a:rPr lang="en-US" dirty="0" smtClean="0"/>
              <a:t>Final Inspection</a:t>
            </a:r>
          </a:p>
          <a:p>
            <a:r>
              <a:rPr lang="en-US" dirty="0" smtClean="0"/>
              <a:t>Building Envelope leakage test</a:t>
            </a:r>
          </a:p>
          <a:p>
            <a:r>
              <a:rPr lang="en-US" dirty="0" smtClean="0"/>
              <a:t>Duct leakage test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Third Party Verification</a:t>
            </a:r>
            <a:endParaRPr lang="en-US" dirty="0"/>
          </a:p>
        </p:txBody>
      </p:sp>
      <p:pic>
        <p:nvPicPr>
          <p:cNvPr id="6" name="Picture 25" descr="E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95350" cy="914400"/>
          </a:xfrm>
          <a:prstGeom prst="rect">
            <a:avLst/>
          </a:prstGeom>
          <a:noFill/>
        </p:spPr>
      </p:pic>
      <p:pic>
        <p:nvPicPr>
          <p:cNvPr id="7" name="Picture 26" descr="logo-us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71612"/>
            <a:ext cx="990600" cy="805188"/>
          </a:xfrm>
          <a:prstGeom prst="rect">
            <a:avLst/>
          </a:prstGeom>
          <a:noFill/>
        </p:spPr>
      </p:pic>
      <p:pic>
        <p:nvPicPr>
          <p:cNvPr id="8" name="Picture 27" descr="EarthCraft%20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72067"/>
            <a:ext cx="914400" cy="937933"/>
          </a:xfrm>
          <a:prstGeom prst="rect">
            <a:avLst/>
          </a:prstGeom>
          <a:noFill/>
        </p:spPr>
      </p:pic>
      <p:pic>
        <p:nvPicPr>
          <p:cNvPr id="9" name="Picture 28" descr="gblogo_8-07"/>
          <p:cNvPicPr>
            <a:picLocks noChangeAspect="1" noChangeArrowheads="1"/>
          </p:cNvPicPr>
          <p:nvPr/>
        </p:nvPicPr>
        <p:blipFill>
          <a:blip r:embed="rId5" cstate="print"/>
          <a:srcRect l="41673" t="31788" b="12583"/>
          <a:stretch>
            <a:fillRect/>
          </a:stretch>
        </p:blipFill>
        <p:spPr bwMode="auto">
          <a:xfrm>
            <a:off x="309562" y="5791200"/>
            <a:ext cx="1214438" cy="533400"/>
          </a:xfrm>
          <a:prstGeom prst="rect">
            <a:avLst/>
          </a:prstGeom>
          <a:noFill/>
        </p:spPr>
      </p:pic>
      <p:pic>
        <p:nvPicPr>
          <p:cNvPr id="10" name="Picture 28" descr="gblogo_8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3463" r="58441" b="4000"/>
          <a:stretch>
            <a:fillRect/>
          </a:stretch>
        </p:blipFill>
        <p:spPr bwMode="auto">
          <a:xfrm>
            <a:off x="304800" y="4953000"/>
            <a:ext cx="838200" cy="9144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" name="Picture 12" descr="102_31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2895600"/>
            <a:ext cx="2496966" cy="3322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3124200" cy="312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FOR HOMES</a:t>
            </a:r>
            <a:endParaRPr lang="en-US" dirty="0"/>
          </a:p>
        </p:txBody>
      </p:sp>
      <p:pic>
        <p:nvPicPr>
          <p:cNvPr id="4" name="Picture 3" descr="Screen Shot 2016-08-12 at 4.50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5621" r="1363" b="5621"/>
          <a:stretch/>
        </p:blipFill>
        <p:spPr>
          <a:xfrm>
            <a:off x="762000" y="4517889"/>
            <a:ext cx="7784511" cy="1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6926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SILVER LAKES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Silver-Lakes-1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712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Performance Labels?</a:t>
            </a:r>
          </a:p>
          <a:p>
            <a:r>
              <a:rPr lang="en-US" dirty="0" smtClean="0"/>
              <a:t>What are Green Homes</a:t>
            </a:r>
          </a:p>
          <a:p>
            <a:r>
              <a:rPr lang="en-US" dirty="0" smtClean="0"/>
              <a:t>Green Building Programs</a:t>
            </a:r>
          </a:p>
          <a:p>
            <a:r>
              <a:rPr lang="en-US" dirty="0" smtClean="0"/>
              <a:t>Pillars of Green Building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Efficiency</a:t>
            </a:r>
          </a:p>
          <a:p>
            <a:r>
              <a:rPr lang="en-US" dirty="0" smtClean="0"/>
              <a:t>Indoor Environment</a:t>
            </a:r>
          </a:p>
          <a:p>
            <a:r>
              <a:rPr lang="en-US" dirty="0" smtClean="0"/>
              <a:t>Resource Efficiency</a:t>
            </a:r>
          </a:p>
          <a:p>
            <a:r>
              <a:rPr lang="en-US" dirty="0" smtClean="0"/>
              <a:t>Third Party Verification</a:t>
            </a:r>
          </a:p>
          <a:p>
            <a:r>
              <a:rPr lang="en-US" dirty="0" smtClean="0"/>
              <a:t>Customers Benefits</a:t>
            </a:r>
          </a:p>
          <a:p>
            <a:r>
              <a:rPr lang="en-US" dirty="0" smtClean="0"/>
              <a:t>Questions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www.imerygroup.com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56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TEAM ROLES</a:t>
            </a:r>
            <a:endParaRPr lang="en-US" dirty="0"/>
          </a:p>
        </p:txBody>
      </p:sp>
      <p:pic>
        <p:nvPicPr>
          <p:cNvPr id="3" name="Picture 2" descr="Screen Shot 2016-08-12 at 3.0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172200" cy="51770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CERTIFICATION TIMELINE</a:t>
            </a:r>
            <a:endParaRPr lang="en-US" dirty="0"/>
          </a:p>
        </p:txBody>
      </p:sp>
      <p:pic>
        <p:nvPicPr>
          <p:cNvPr id="2" name="Picture 1" descr="Screen Shot 2016-08-12 at 3.0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811"/>
            <a:ext cx="9144000" cy="48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11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CREDIT CATEGORIES</a:t>
            </a:r>
            <a:endParaRPr lang="en-US" dirty="0"/>
          </a:p>
        </p:txBody>
      </p:sp>
      <p:pic>
        <p:nvPicPr>
          <p:cNvPr id="2" name="Picture 1" descr="Screen Shot 2016-08-12 at 3.09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826"/>
          <a:stretch/>
        </p:blipFill>
        <p:spPr>
          <a:xfrm>
            <a:off x="1664506" y="1356188"/>
            <a:ext cx="6138799" cy="55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11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INNOVATION AND DESIGN</a:t>
            </a:r>
            <a:endParaRPr lang="en-US" dirty="0"/>
          </a:p>
        </p:txBody>
      </p:sp>
      <p:pic>
        <p:nvPicPr>
          <p:cNvPr id="2" name="Picture 1" descr="Screen Shot 2016-08-12 at 4.3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4" y="1066800"/>
            <a:ext cx="366013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11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&amp; LINKAGE</a:t>
            </a:r>
            <a:endParaRPr lang="en-US" dirty="0"/>
          </a:p>
        </p:txBody>
      </p:sp>
      <p:pic>
        <p:nvPicPr>
          <p:cNvPr id="2" name="Picture 1" descr="Screen Shot 2016-08-12 at 3.10.5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4238" b="-1"/>
          <a:stretch/>
        </p:blipFill>
        <p:spPr>
          <a:xfrm>
            <a:off x="1039729" y="1442494"/>
            <a:ext cx="7266071" cy="5415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411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52326"/>
            <a:ext cx="1295400" cy="12954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 rot="16200000">
            <a:off x="-914399" y="2743200"/>
            <a:ext cx="4191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SUSTAINABLE SITES</a:t>
            </a:r>
            <a:endParaRPr lang="en-US" dirty="0"/>
          </a:p>
        </p:txBody>
      </p:sp>
      <p:pic>
        <p:nvPicPr>
          <p:cNvPr id="2" name="Picture 1" descr="Screen Shot 2016-08-12 at 6.2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370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174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EFFICIENCY</a:t>
            </a:r>
            <a:endParaRPr lang="en-US" dirty="0"/>
          </a:p>
        </p:txBody>
      </p:sp>
      <p:pic>
        <p:nvPicPr>
          <p:cNvPr id="2" name="Picture 1" descr="Screen Shot 2016-08-12 at 6.1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4002386" cy="5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4903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52326"/>
            <a:ext cx="1295400" cy="12954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 rot="16200000">
            <a:off x="-990599" y="2743200"/>
            <a:ext cx="4191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&amp; ATMOSPHERE</a:t>
            </a:r>
            <a:endParaRPr lang="en-US" dirty="0"/>
          </a:p>
        </p:txBody>
      </p:sp>
      <p:pic>
        <p:nvPicPr>
          <p:cNvPr id="4" name="Picture 3" descr="Screen Shot 2016-08-12 at 6.1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21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506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AND RESOURCES</a:t>
            </a:r>
            <a:endParaRPr lang="en-US" dirty="0"/>
          </a:p>
        </p:txBody>
      </p:sp>
      <p:pic>
        <p:nvPicPr>
          <p:cNvPr id="2" name="Picture 1" descr="Screen Shot 2016-08-12 at 6.2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95" y="1143000"/>
            <a:ext cx="3628405" cy="55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971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52326"/>
            <a:ext cx="1295400" cy="129540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 rot="16200000">
            <a:off x="-876301" y="29337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INDOOR ENVIRONMENTAL QUALITY</a:t>
            </a:r>
            <a:endParaRPr lang="en-US" dirty="0"/>
          </a:p>
        </p:txBody>
      </p:sp>
      <p:pic>
        <p:nvPicPr>
          <p:cNvPr id="3" name="Picture 2" descr="Screen Shot 2016-08-12 at 6.1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208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648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HERS Index – Home performance Label</a:t>
            </a:r>
          </a:p>
          <a:p>
            <a:r>
              <a:rPr lang="en-US" dirty="0" smtClean="0"/>
              <a:t>Get a general idea of what are the most popular green building programs in our area</a:t>
            </a:r>
          </a:p>
          <a:p>
            <a:pPr lvl="1"/>
            <a:r>
              <a:rPr lang="en-US" dirty="0"/>
              <a:t>Programs Goals </a:t>
            </a:r>
          </a:p>
          <a:p>
            <a:pPr lvl="1"/>
            <a:r>
              <a:rPr lang="en-US" dirty="0" smtClean="0"/>
              <a:t>Familiarize </a:t>
            </a:r>
            <a:r>
              <a:rPr lang="en-US" dirty="0"/>
              <a:t>with </a:t>
            </a:r>
            <a:r>
              <a:rPr lang="en-US" dirty="0" smtClean="0"/>
              <a:t>Logos</a:t>
            </a:r>
          </a:p>
          <a:p>
            <a:pPr lvl="1"/>
            <a:r>
              <a:rPr lang="en-US" dirty="0" smtClean="0"/>
              <a:t>Programs Core Values</a:t>
            </a:r>
          </a:p>
          <a:p>
            <a:r>
              <a:rPr lang="en-US" dirty="0" smtClean="0"/>
              <a:t>MADISON NEWEST LEED FOR HOME PROJECT</a:t>
            </a: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SILVER LAKES</a:t>
            </a:r>
            <a:endParaRPr lang="en-US" sz="4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www.imerygroup.com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295400" cy="1295400"/>
          </a:xfrm>
          <a:prstGeom prst="rect">
            <a:avLst/>
          </a:prstGeom>
        </p:spPr>
      </p:pic>
      <p:pic>
        <p:nvPicPr>
          <p:cNvPr id="2" name="Picture 1" descr="Screen Shot 2016-08-12 at 4.3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0" y="1311056"/>
            <a:ext cx="4569210" cy="554694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53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AWARENESS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683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" name="Picture 12" descr="LEED for Homes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0"/>
            <a:ext cx="1295400" cy="12954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 rot="16200000">
            <a:off x="-2095501" y="2628900"/>
            <a:ext cx="6553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LEED CHECKLIST</a:t>
            </a:r>
            <a:endParaRPr lang="en-US" dirty="0"/>
          </a:p>
        </p:txBody>
      </p:sp>
      <p:pic>
        <p:nvPicPr>
          <p:cNvPr id="3" name="Picture 2" descr="Screen Shot 2016-08-12 at 6.28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/>
          <a:stretch/>
        </p:blipFill>
        <p:spPr>
          <a:xfrm>
            <a:off x="2057400" y="152400"/>
            <a:ext cx="706770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280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5562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1000"/>
            <a:ext cx="914400" cy="1066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2400" y="5867400"/>
            <a:ext cx="8840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  <a:hlinkClick r:id="rId2"/>
              </a:rPr>
              <a:t>www.imerygroup.com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2057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6322065"/>
            <a:ext cx="8915400" cy="3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Luis Imery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 –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Owner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Cell: 770-2941014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Diavlo Medium" pitchFamily="50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" name="Picture 11" descr="IMERYGRO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574334"/>
            <a:ext cx="6934201" cy="4246403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7321" y="457200"/>
            <a:ext cx="88404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548DD4"/>
                </a:solidFill>
                <a:latin typeface="Diavlo Medium" pitchFamily="50" charset="0"/>
                <a:ea typeface="Times New Roman" pitchFamily="18" charset="0"/>
                <a:cs typeface="Tahoma" pitchFamily="34" charset="0"/>
              </a:rPr>
              <a:t>THANKS YOU !!!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avlo Medium" pitchFamily="50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do you do think when considering buying a car?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Style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Color</a:t>
            </a:r>
          </a:p>
          <a:p>
            <a:r>
              <a:rPr lang="en-US" b="1" dirty="0" smtClean="0"/>
              <a:t>MPG’s!!!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4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www.imerygroup.com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1" name="Picture 3" descr="C:\Users\Luis Imery\AppData\Local\Microsoft\Windows\Temporary Internet Files\Content.IE5\8O9S3BR4\MC9000786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71662"/>
            <a:ext cx="1857375" cy="3995738"/>
          </a:xfrm>
          <a:prstGeom prst="rect">
            <a:avLst/>
          </a:prstGeom>
          <a:noFill/>
        </p:spPr>
      </p:pic>
      <p:pic>
        <p:nvPicPr>
          <p:cNvPr id="145412" name="Picture 4" descr="C:\Users\Luis Imery\AppData\Local\Microsoft\Windows\Temporary Internet Files\Content.IE5\IOL81UVJ\MC9004393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2819400" cy="2819400"/>
          </a:xfrm>
          <a:prstGeom prst="rect">
            <a:avLst/>
          </a:prstGeom>
          <a:noFill/>
        </p:spPr>
      </p:pic>
      <p:pic>
        <p:nvPicPr>
          <p:cNvPr id="145414" name="Picture 6" descr="C:\Users\Luis Imery\AppData\Local\Microsoft\Windows\Temporary Internet Files\Content.IE5\8O9S3BR4\MC9003887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52599"/>
            <a:ext cx="2565299" cy="1620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236228"/>
      </p:ext>
    </p:extLst>
  </p:cSld>
  <p:clrMapOvr>
    <a:masterClrMapping/>
  </p:clrMapOvr>
  <p:transition xmlns:p14="http://schemas.microsoft.com/office/powerpoint/2010/main" advClick="0" advTm="2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G_gascar.gif"/>
          <p:cNvPicPr>
            <a:picLocks noChangeAspect="1"/>
          </p:cNvPicPr>
          <p:nvPr/>
        </p:nvPicPr>
        <p:blipFill>
          <a:blip r:embed="rId2" cstate="print"/>
          <a:srcRect t="7362" b="9128"/>
          <a:stretch>
            <a:fillRect/>
          </a:stretch>
        </p:blipFill>
        <p:spPr>
          <a:xfrm>
            <a:off x="609600" y="1444942"/>
            <a:ext cx="7803330" cy="5237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MPG = Energy Label on Automobile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www.imerygroup.com</a:t>
            </a:r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1600200" y="2209800"/>
            <a:ext cx="3048000" cy="1524000"/>
          </a:xfrm>
          <a:prstGeom prst="donut">
            <a:avLst>
              <a:gd name="adj" fmla="val 38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752600" y="4191000"/>
            <a:ext cx="3048000" cy="1524000"/>
          </a:xfrm>
          <a:prstGeom prst="donut">
            <a:avLst>
              <a:gd name="adj" fmla="val 38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876800" y="4191000"/>
            <a:ext cx="2895600" cy="1447800"/>
          </a:xfrm>
          <a:prstGeom prst="donut">
            <a:avLst>
              <a:gd name="adj" fmla="val 38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202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about when buying an appliance?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Style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Color</a:t>
            </a:r>
          </a:p>
          <a:p>
            <a:r>
              <a:rPr lang="en-US" b="1" dirty="0" smtClean="0"/>
              <a:t>Efficiency!!!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www.imerygroup.com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1" name="Picture 3" descr="C:\Users\Luis Imery\AppData\Local\Microsoft\Windows\Temporary Internet Files\Content.IE5\8O9S3BR4\MC9000786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71662"/>
            <a:ext cx="1857375" cy="3995738"/>
          </a:xfrm>
          <a:prstGeom prst="rect">
            <a:avLst/>
          </a:prstGeom>
          <a:noFill/>
        </p:spPr>
      </p:pic>
      <p:pic>
        <p:nvPicPr>
          <p:cNvPr id="146435" name="Picture 3" descr="C:\Users\Luis Imery\AppData\Local\Microsoft\Windows\Temporary Internet Files\Content.IE5\8O9S3BR4\MC9001503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219" y="3657600"/>
            <a:ext cx="241438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309505"/>
      </p:ext>
    </p:extLst>
  </p:cSld>
  <p:clrMapOvr>
    <a:masterClrMapping/>
  </p:clrMapOvr>
  <p:transition xmlns:p14="http://schemas.microsoft.com/office/powerpoint/2010/main" advClick="0" advTm="2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_energyguide_lab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6576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EG_labe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5133941" cy="441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www.imerygroup.com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ENERGYGUIDE for appliances</a:t>
            </a:r>
            <a:endParaRPr lang="en-US" dirty="0"/>
          </a:p>
        </p:txBody>
      </p:sp>
      <p:sp>
        <p:nvSpPr>
          <p:cNvPr id="13" name="Donut 12"/>
          <p:cNvSpPr/>
          <p:nvPr/>
        </p:nvSpPr>
        <p:spPr>
          <a:xfrm>
            <a:off x="5943600" y="5181600"/>
            <a:ext cx="1219200" cy="838200"/>
          </a:xfrm>
          <a:prstGeom prst="donut">
            <a:avLst>
              <a:gd name="adj" fmla="val 38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6463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about an ENERGY LABEL for homes?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www.imerygroup.com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764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C:\Users\Luis Imery\AppData\Local\Microsoft\Windows\Temporary Internet Files\Content.IE5\8O9S3BR4\MC9000786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50" y="2743200"/>
            <a:ext cx="1452250" cy="3124200"/>
          </a:xfrm>
          <a:prstGeom prst="rect">
            <a:avLst/>
          </a:prstGeom>
          <a:noFill/>
        </p:spPr>
      </p:pic>
      <p:pic>
        <p:nvPicPr>
          <p:cNvPr id="162820" name="Picture 4" descr="C:\Users\Luis Imery\AppData\Local\Microsoft\Windows\Temporary Internet Files\Content.IE5\8O9S3BR4\MC9004417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429000"/>
            <a:ext cx="2545080" cy="2545080"/>
          </a:xfrm>
          <a:prstGeom prst="rect">
            <a:avLst/>
          </a:prstGeom>
          <a:noFill/>
        </p:spPr>
      </p:pic>
      <p:pic>
        <p:nvPicPr>
          <p:cNvPr id="162822" name="Picture 6" descr="C:\Users\Luis Imery\AppData\Local\Microsoft\Windows\Temporary Internet Files\Content.IE5\DPQLCD1L\MC9004379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752600"/>
            <a:ext cx="1987550" cy="1235075"/>
          </a:xfrm>
          <a:prstGeom prst="rect">
            <a:avLst/>
          </a:prstGeom>
          <a:noFill/>
        </p:spPr>
      </p:pic>
      <p:pic>
        <p:nvPicPr>
          <p:cNvPr id="162823" name="Picture 7" descr="C:\Users\Luis Imery\AppData\Local\Microsoft\Windows\Temporary Internet Files\Content.IE5\IOL81UVJ\MC90043391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276600"/>
            <a:ext cx="2209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951741"/>
      </p:ext>
    </p:extLst>
  </p:cSld>
  <p:clrMapOvr>
    <a:masterClrMapping/>
  </p:clrMapOvr>
  <p:transition xmlns:p14="http://schemas.microsoft.com/office/powerpoint/2010/main" advClick="0" advTm="2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RS Index 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212" y="1524000"/>
            <a:ext cx="3572256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B3D-C06A-4210-9380-9E53E32021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601212"/>
            <a:ext cx="502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industry standard by which a home’s energy efficiency is measured.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Developed by</a:t>
            </a:r>
            <a:r>
              <a:rPr lang="en-US" sz="2800" b="1" dirty="0" smtClean="0"/>
              <a:t> RESNET </a:t>
            </a:r>
            <a:r>
              <a:rPr lang="en-US" sz="2800" dirty="0" smtClean="0"/>
              <a:t> and is the nationally recognized system for </a:t>
            </a:r>
            <a:r>
              <a:rPr lang="en-US" sz="2800" u="sng" dirty="0" smtClean="0"/>
              <a:t>inspecting and calculating a home’s energy performance.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HERS Index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487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In short, a HERS index is the measuring stick for which all </a:t>
            </a:r>
            <a:r>
              <a:rPr lang="en-US" sz="2400" u="sng" dirty="0" smtClean="0"/>
              <a:t>new homes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existing homes </a:t>
            </a:r>
            <a:r>
              <a:rPr lang="en-US" sz="2400" dirty="0" smtClean="0"/>
              <a:t>can be rated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514600"/>
            <a:ext cx="1219200" cy="533400"/>
            <a:chOff x="990600" y="2362200"/>
            <a:chExt cx="1219200" cy="609600"/>
          </a:xfrm>
        </p:grpSpPr>
        <p:sp>
          <p:nvSpPr>
            <p:cNvPr id="9" name="Donut 8"/>
            <p:cNvSpPr/>
            <p:nvPr/>
          </p:nvSpPr>
          <p:spPr>
            <a:xfrm>
              <a:off x="990600" y="2362200"/>
              <a:ext cx="838200" cy="609600"/>
            </a:xfrm>
            <a:prstGeom prst="donut">
              <a:avLst>
                <a:gd name="adj" fmla="val 38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828800" y="2667000"/>
              <a:ext cx="381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09600" y="3124200"/>
            <a:ext cx="1524000" cy="685800"/>
            <a:chOff x="990600" y="2362200"/>
            <a:chExt cx="1219200" cy="609600"/>
          </a:xfrm>
        </p:grpSpPr>
        <p:sp>
          <p:nvSpPr>
            <p:cNvPr id="15" name="Donut 14"/>
            <p:cNvSpPr/>
            <p:nvPr/>
          </p:nvSpPr>
          <p:spPr>
            <a:xfrm>
              <a:off x="990600" y="2362200"/>
              <a:ext cx="838200" cy="609600"/>
            </a:xfrm>
            <a:prstGeom prst="donut">
              <a:avLst>
                <a:gd name="adj" fmla="val 38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2667000"/>
              <a:ext cx="381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own Arrow 16"/>
          <p:cNvSpPr/>
          <p:nvPr/>
        </p:nvSpPr>
        <p:spPr>
          <a:xfrm>
            <a:off x="3505200" y="2286000"/>
            <a:ext cx="381000" cy="3505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828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10501</TotalTime>
  <Words>583</Words>
  <Application>Microsoft Macintosh PowerPoint</Application>
  <PresentationFormat>On-screen Show (4:3)</PresentationFormat>
  <Paragraphs>180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Agenda</vt:lpstr>
      <vt:lpstr>PowerPoint Presentation</vt:lpstr>
      <vt:lpstr>What do you do think when considering buying a car?</vt:lpstr>
      <vt:lpstr>MPG = Energy Label on Automobile Industry</vt:lpstr>
      <vt:lpstr>How about when buying an appliance?</vt:lpstr>
      <vt:lpstr>ENERGYGUIDE for appliances</vt:lpstr>
      <vt:lpstr>How about an ENERGY LABEL for homes?</vt:lpstr>
      <vt:lpstr>HERS Index</vt:lpstr>
      <vt:lpstr>Green Homes ?</vt:lpstr>
      <vt:lpstr>Most Popular Green Building Programs</vt:lpstr>
      <vt:lpstr>Pillar of Green Building</vt:lpstr>
      <vt:lpstr>Why Energy Efficiency</vt:lpstr>
      <vt:lpstr>PowerPoint Presentation</vt:lpstr>
      <vt:lpstr>PowerPoint Presentation</vt:lpstr>
      <vt:lpstr>PowerPoint Presentation</vt:lpstr>
      <vt:lpstr>Third Party Verification</vt:lpstr>
      <vt:lpstr>LEED FOR HOMES</vt:lpstr>
      <vt:lpstr>SILVER LAKES</vt:lpstr>
      <vt:lpstr>TEAM ROLES</vt:lpstr>
      <vt:lpstr>CERTIFICATION TIMELINE</vt:lpstr>
      <vt:lpstr>CREDIT CATEGORIES</vt:lpstr>
      <vt:lpstr>INNOVATION AND DESIGN</vt:lpstr>
      <vt:lpstr>LOCATION &amp; LINKAGE</vt:lpstr>
      <vt:lpstr>PowerPoint Presentation</vt:lpstr>
      <vt:lpstr>WATER EFFICIENCY</vt:lpstr>
      <vt:lpstr>PowerPoint Presentation</vt:lpstr>
      <vt:lpstr>MATERIALS AND RESOURCES</vt:lpstr>
      <vt:lpstr>INDOOR ENVIRONMENTAL QUALITY</vt:lpstr>
      <vt:lpstr>AWARENESS AND EDUCATION</vt:lpstr>
      <vt:lpstr>LEED CHECKLIST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Luis Imery</dc:creator>
  <cp:keywords/>
  <dc:description/>
  <cp:lastModifiedBy>Luis Imery</cp:lastModifiedBy>
  <cp:revision>539</cp:revision>
  <dcterms:created xsi:type="dcterms:W3CDTF">2011-01-18T13:14:06Z</dcterms:created>
  <dcterms:modified xsi:type="dcterms:W3CDTF">2016-08-16T19:38:44Z</dcterms:modified>
  <cp:category/>
</cp:coreProperties>
</file>